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imSdOiqiDbfWGhyQeO13NEF8eZi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abiana Colares" initials="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4" d="100"/>
          <a:sy n="94" d="100"/>
        </p:scale>
        <p:origin x="-696" y="9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1-07-02T14:05:21.262" idx="6">
    <p:pos x="1726" y="230"/>
    <p:text>conforme os itens anteriores, faltou o sublinhado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NO_xfBg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26764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b80436eb5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gb80436eb5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755576" y="3212976"/>
            <a:ext cx="7848872" cy="3456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man Old Style"/>
              <a:buNone/>
            </a:pPr>
            <a:r>
              <a:rPr lang="pt-BR" sz="2000" b="1" dirty="0">
                <a:latin typeface="Bookman Old Style"/>
                <a:ea typeface="Bookman Old Style"/>
                <a:cs typeface="Bookman Old Style"/>
                <a:sym typeface="Bookman Old Style"/>
              </a:rPr>
              <a:t>Principais modificações e novas contribuições</a:t>
            </a:r>
            <a:br>
              <a:rPr lang="pt-BR" sz="2000" b="1" dirty="0">
                <a:latin typeface="Bookman Old Style"/>
                <a:ea typeface="Bookman Old Style"/>
                <a:cs typeface="Bookman Old Style"/>
                <a:sym typeface="Bookman Old Style"/>
              </a:rPr>
            </a:br>
            <a:r>
              <a:rPr lang="pt-BR" sz="2000" dirty="0">
                <a:latin typeface="Bookman Old Style"/>
                <a:ea typeface="Bookman Old Style"/>
                <a:cs typeface="Bookman Old Style"/>
                <a:sym typeface="Bookman Old Style"/>
              </a:rPr>
              <a:t/>
            </a:r>
            <a:br>
              <a:rPr lang="pt-BR" sz="2000" dirty="0">
                <a:latin typeface="Bookman Old Style"/>
                <a:ea typeface="Bookman Old Style"/>
                <a:cs typeface="Bookman Old Style"/>
                <a:sym typeface="Bookman Old Style"/>
              </a:rPr>
            </a:br>
            <a:r>
              <a:rPr lang="pt-BR" sz="2000" dirty="0">
                <a:latin typeface="Bookman Old Style"/>
                <a:ea typeface="Bookman Old Style"/>
                <a:cs typeface="Bookman Old Style"/>
                <a:sym typeface="Bookman Old Style"/>
              </a:rPr>
              <a:t>A ABNT NBR 6028 foi atualizada em maio de 2021. </a:t>
            </a:r>
            <a:br>
              <a:rPr lang="pt-BR" sz="2000" dirty="0">
                <a:latin typeface="Bookman Old Style"/>
                <a:ea typeface="Bookman Old Style"/>
                <a:cs typeface="Bookman Old Style"/>
                <a:sym typeface="Bookman Old Style"/>
              </a:rPr>
            </a:br>
            <a:r>
              <a:rPr lang="pt-BR" sz="2000" dirty="0">
                <a:latin typeface="Bookman Old Style"/>
                <a:ea typeface="Bookman Old Style"/>
                <a:cs typeface="Bookman Old Style"/>
                <a:sym typeface="Bookman Old Style"/>
              </a:rPr>
              <a:t/>
            </a:r>
            <a:br>
              <a:rPr lang="pt-BR" sz="2000" dirty="0">
                <a:latin typeface="Bookman Old Style"/>
                <a:ea typeface="Bookman Old Style"/>
                <a:cs typeface="Bookman Old Style"/>
                <a:sym typeface="Bookman Old Style"/>
              </a:rPr>
            </a:br>
            <a:r>
              <a:rPr lang="pt-BR" sz="2000" dirty="0">
                <a:latin typeface="Bookman Old Style"/>
                <a:ea typeface="Bookman Old Style"/>
                <a:cs typeface="Bookman Old Style"/>
                <a:sym typeface="Bookman Old Style"/>
              </a:rPr>
              <a:t>Para </a:t>
            </a:r>
            <a:r>
              <a:rPr lang="pt-BR" sz="2000" dirty="0" smtClean="0">
                <a:latin typeface="Bookman Old Style"/>
                <a:ea typeface="Bookman Old Style"/>
                <a:cs typeface="Bookman Old Style"/>
                <a:sym typeface="Bookman Old Style"/>
              </a:rPr>
              <a:t>facilitar, </a:t>
            </a:r>
            <a:r>
              <a:rPr lang="pt-BR" sz="2000" dirty="0">
                <a:latin typeface="Bookman Old Style"/>
                <a:ea typeface="Bookman Old Style"/>
                <a:cs typeface="Bookman Old Style"/>
                <a:sym typeface="Bookman Old Style"/>
              </a:rPr>
              <a:t>elaboramos um resumo das principais mudanças, com um foco maior nos pontos que você, realmente, utiliza. Confira!</a:t>
            </a:r>
            <a:endParaRPr dirty="0"/>
          </a:p>
        </p:txBody>
      </p:sp>
      <p:sp>
        <p:nvSpPr>
          <p:cNvPr id="89" name="Google Shape;89;p1"/>
          <p:cNvSpPr txBox="1"/>
          <p:nvPr/>
        </p:nvSpPr>
        <p:spPr>
          <a:xfrm>
            <a:off x="604391" y="116632"/>
            <a:ext cx="5263753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 i="0" u="none" strike="noStrike" cap="none">
                <a:solidFill>
                  <a:srgbClr val="0070C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GNT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 b="0" i="0" u="none" strike="noStrike" cap="none">
                <a:solidFill>
                  <a:srgbClr val="0070C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Grupo de Normas Técnicas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0" i="0" u="none" strike="noStrike" cap="none">
                <a:solidFill>
                  <a:srgbClr val="0070C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 </a:t>
            </a:r>
            <a:r>
              <a:rPr lang="pt-BR" sz="1800" b="0" i="0" u="none" strike="noStrike" cap="none">
                <a:solidFill>
                  <a:srgbClr val="0070C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Coordenadoria Geral de Bibliotecas - CGB</a:t>
            </a:r>
            <a:endParaRPr/>
          </a:p>
        </p:txBody>
      </p:sp>
      <p:cxnSp>
        <p:nvCxnSpPr>
          <p:cNvPr id="90" name="Google Shape;90;p1"/>
          <p:cNvCxnSpPr/>
          <p:nvPr/>
        </p:nvCxnSpPr>
        <p:spPr>
          <a:xfrm flipH="1">
            <a:off x="5940152" y="386220"/>
            <a:ext cx="1" cy="1152128"/>
          </a:xfrm>
          <a:prstGeom prst="straightConnector1">
            <a:avLst/>
          </a:prstGeom>
          <a:noFill/>
          <a:ln w="38100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1" name="Google Shape;91;p1" descr="Logotipo da Unesp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2" name="Google Shape;92;p1" descr="AVVR03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12160" y="188640"/>
            <a:ext cx="2592288" cy="108012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/>
          <p:nvPr/>
        </p:nvSpPr>
        <p:spPr>
          <a:xfrm>
            <a:off x="0" y="0"/>
            <a:ext cx="46754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1331640" y="2135178"/>
            <a:ext cx="7056784" cy="861774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 b="1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ABNT NBR 6028: 2021</a:t>
            </a:r>
            <a:r>
              <a:rPr lang="pt-BR" sz="2500" dirty="0">
                <a:solidFill>
                  <a:schemeClr val="tx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: resumo, resenha e recensão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ftr" idx="11"/>
          </p:nvPr>
        </p:nvSpPr>
        <p:spPr>
          <a:xfrm>
            <a:off x="3124200" y="6328477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0070C0"/>
                </a:solidFill>
              </a:rPr>
              <a:t>Grupo de Normas Técnicas - GNT / UNESP</a:t>
            </a:r>
            <a:endParaRPr/>
          </a:p>
        </p:txBody>
      </p:sp>
      <p:sp>
        <p:nvSpPr>
          <p:cNvPr id="100" name="Google Shape;100;p2"/>
          <p:cNvSpPr/>
          <p:nvPr/>
        </p:nvSpPr>
        <p:spPr>
          <a:xfrm>
            <a:off x="0" y="0"/>
            <a:ext cx="46754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539552" y="0"/>
            <a:ext cx="86044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ABNT NBR 6028: 2021: resumo, resenha e 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"/>
                  </a:ext>
                </a:extLst>
              </a:rPr>
              <a:t>recensão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1040593" y="2492896"/>
            <a:ext cx="7560840" cy="3139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 norma atual </a:t>
            </a:r>
            <a:r>
              <a:rPr lang="pt-BR" sz="1800" b="1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incluiu informações </a:t>
            </a:r>
            <a:r>
              <a:rPr lang="pt-BR" sz="1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para a apresentação de </a:t>
            </a:r>
            <a:r>
              <a:rPr lang="pt-BR" sz="1800" b="1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resenha e recensão </a:t>
            </a:r>
            <a:r>
              <a:rPr lang="pt-BR" sz="1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que não constava na norma anterior.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❑"/>
            </a:pPr>
            <a:r>
              <a:rPr lang="pt-BR" sz="1800" b="1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Resenha:</a:t>
            </a:r>
            <a:r>
              <a:rPr lang="pt-BR" sz="1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análise do conteúdo de um documento, objeto, fato ou evento.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❑"/>
            </a:pPr>
            <a:r>
              <a:rPr lang="pt-BR" sz="1800" b="1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Recensão:</a:t>
            </a:r>
            <a:r>
              <a:rPr lang="pt-BR" sz="1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análise crítica, descritiva e/ou comparativa, geralmente elaborada por especialistas.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03" name="Google Shape;103;p2"/>
          <p:cNvSpPr/>
          <p:nvPr/>
        </p:nvSpPr>
        <p:spPr>
          <a:xfrm>
            <a:off x="1188156" y="365125"/>
            <a:ext cx="7307257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u="sng">
                <a:solidFill>
                  <a:srgbClr val="6197ED"/>
                </a:solidFill>
                <a:latin typeface="Calibri"/>
                <a:ea typeface="Calibri"/>
                <a:cs typeface="Calibri"/>
                <a:sym typeface="Calibri"/>
              </a:rPr>
              <a:t>INCLUSÃO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6197ED"/>
                </a:solidFill>
                <a:latin typeface="Calibri"/>
                <a:ea typeface="Calibri"/>
                <a:cs typeface="Calibri"/>
                <a:sym typeface="Calibri"/>
              </a:rPr>
              <a:t>RESENHA E RECENSÃO</a:t>
            </a:r>
            <a:endParaRPr sz="5400" b="1" cap="none">
              <a:solidFill>
                <a:srgbClr val="6197E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 txBox="1">
            <a:spLocks noGrp="1"/>
          </p:cNvSpPr>
          <p:nvPr>
            <p:ph type="ftr" idx="11"/>
          </p:nvPr>
        </p:nvSpPr>
        <p:spPr>
          <a:xfrm>
            <a:off x="3124200" y="6328477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0070C0"/>
                </a:solidFill>
              </a:rPr>
              <a:t>Grupo de Normas Técnicas - GNT / UNESP</a:t>
            </a:r>
            <a:endParaRPr/>
          </a:p>
        </p:txBody>
      </p:sp>
      <p:sp>
        <p:nvSpPr>
          <p:cNvPr id="109" name="Google Shape;109;p3"/>
          <p:cNvSpPr/>
          <p:nvPr/>
        </p:nvSpPr>
        <p:spPr>
          <a:xfrm>
            <a:off x="0" y="0"/>
            <a:ext cx="46754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3"/>
          <p:cNvSpPr txBox="1"/>
          <p:nvPr/>
        </p:nvSpPr>
        <p:spPr>
          <a:xfrm>
            <a:off x="539552" y="0"/>
            <a:ext cx="86044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ABNT NBR 6028: 2021: resumo, resenha e recensão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3"/>
          <p:cNvSpPr txBox="1"/>
          <p:nvPr/>
        </p:nvSpPr>
        <p:spPr>
          <a:xfrm>
            <a:off x="1029061" y="2348880"/>
            <a:ext cx="7575300" cy="286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Devem fornecer ao leitor uma ideia do documento ou objeto, analisando e descrevendo seus aspectos relevantes.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Ser compostas por uma sequência de frases concisas, sem enumeração de tópicos.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Elaboradas por outrem que não o autor do documento ou objeto.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 precedidas pela referência, quando forem publicadas separadamente do documento ou objeto.</a:t>
            </a:r>
            <a:endParaRPr/>
          </a:p>
        </p:txBody>
      </p:sp>
      <p:sp>
        <p:nvSpPr>
          <p:cNvPr id="112" name="Google Shape;112;p3"/>
          <p:cNvSpPr/>
          <p:nvPr/>
        </p:nvSpPr>
        <p:spPr>
          <a:xfrm>
            <a:off x="1188149" y="461311"/>
            <a:ext cx="7307258" cy="2585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u="sng" cap="none">
                <a:solidFill>
                  <a:srgbClr val="6197ED"/>
                </a:solidFill>
                <a:latin typeface="Calibri"/>
                <a:ea typeface="Calibri"/>
                <a:cs typeface="Calibri"/>
                <a:sym typeface="Calibri"/>
              </a:rPr>
              <a:t>DESTAQUES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6197ED"/>
                </a:solidFill>
                <a:latin typeface="Calibri"/>
                <a:ea typeface="Calibri"/>
                <a:cs typeface="Calibri"/>
                <a:sym typeface="Calibri"/>
              </a:rPr>
              <a:t>RESENHA E RECENSÃO</a:t>
            </a:r>
            <a:endParaRPr sz="5400" b="1" cap="none">
              <a:solidFill>
                <a:srgbClr val="6197E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5400" b="1" cap="none">
              <a:solidFill>
                <a:srgbClr val="6197E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"/>
          <p:cNvSpPr/>
          <p:nvPr/>
        </p:nvSpPr>
        <p:spPr>
          <a:xfrm>
            <a:off x="0" y="0"/>
            <a:ext cx="46754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4"/>
          <p:cNvSpPr txBox="1">
            <a:spLocks noGrp="1"/>
          </p:cNvSpPr>
          <p:nvPr>
            <p:ph type="ftr" idx="11"/>
          </p:nvPr>
        </p:nvSpPr>
        <p:spPr>
          <a:xfrm>
            <a:off x="3124200" y="6328477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0070C0"/>
                </a:solidFill>
              </a:rPr>
              <a:t>Grupo de Normas Técnicas - GNT / UNESP</a:t>
            </a:r>
            <a:endParaRPr/>
          </a:p>
        </p:txBody>
      </p:sp>
      <p:sp>
        <p:nvSpPr>
          <p:cNvPr id="119" name="Google Shape;119;p4"/>
          <p:cNvSpPr txBox="1"/>
          <p:nvPr/>
        </p:nvSpPr>
        <p:spPr>
          <a:xfrm>
            <a:off x="539552" y="0"/>
            <a:ext cx="86044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ABNT NBR 6028: 2021: resumo, resenha e recensão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4"/>
          <p:cNvSpPr txBox="1"/>
          <p:nvPr/>
        </p:nvSpPr>
        <p:spPr>
          <a:xfrm>
            <a:off x="602249" y="2420888"/>
            <a:ext cx="8057478" cy="3139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❑"/>
            </a:pPr>
            <a:r>
              <a:rPr lang="pt-BR" sz="1800" b="1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Resumo:</a:t>
            </a:r>
            <a:r>
              <a:rPr lang="pt-BR" sz="1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apresentação concisa dos pontos relevantes de um documento.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❑"/>
            </a:pPr>
            <a:r>
              <a:rPr lang="pt-BR" sz="1800" b="1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Resumo indicativo:</a:t>
            </a:r>
            <a:r>
              <a:rPr lang="pt-BR" sz="1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trabalho que indica os pontos principais do documento sem apresentar detalhamentos, como dados qualitativos e quantitativos, e que, de modo geral, não dispensa a consulta ao original.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❑"/>
            </a:pPr>
            <a:r>
              <a:rPr lang="pt-BR" sz="1800" b="1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Resumo informativo: </a:t>
            </a:r>
            <a:r>
              <a:rPr lang="pt-BR" sz="1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trabalho que informa finalidades, metodologia, resultados e conclusões do documento, de tal forma que possa, inclusive, dispensar a consulta ao original.</a:t>
            </a:r>
            <a:endParaRPr/>
          </a:p>
        </p:txBody>
      </p:sp>
      <p:sp>
        <p:nvSpPr>
          <p:cNvPr id="121" name="Google Shape;121;p4"/>
          <p:cNvSpPr/>
          <p:nvPr/>
        </p:nvSpPr>
        <p:spPr>
          <a:xfrm>
            <a:off x="2756404" y="365125"/>
            <a:ext cx="4170757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u="sng" cap="none">
                <a:solidFill>
                  <a:srgbClr val="6197ED"/>
                </a:solidFill>
                <a:latin typeface="Calibri"/>
                <a:ea typeface="Calibri"/>
                <a:cs typeface="Calibri"/>
                <a:sym typeface="Calibri"/>
              </a:rPr>
              <a:t>DEFINIÇÕES</a:t>
            </a:r>
            <a:r>
              <a:rPr lang="pt-BR" sz="5400" b="1" cap="none">
                <a:solidFill>
                  <a:srgbClr val="6197E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cap="none">
                <a:solidFill>
                  <a:srgbClr val="6197ED"/>
                </a:solidFill>
                <a:latin typeface="Calibri"/>
                <a:ea typeface="Calibri"/>
                <a:cs typeface="Calibri"/>
                <a:sym typeface="Calibri"/>
              </a:rPr>
              <a:t>RESUMOS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"/>
          <p:cNvSpPr txBox="1">
            <a:spLocks noGrp="1"/>
          </p:cNvSpPr>
          <p:nvPr>
            <p:ph type="ftr" idx="11"/>
          </p:nvPr>
        </p:nvSpPr>
        <p:spPr>
          <a:xfrm>
            <a:off x="3124200" y="6328477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0070C0"/>
                </a:solidFill>
              </a:rPr>
              <a:t>Grupo de Normas Técnicas - GNT / UNESP</a:t>
            </a:r>
            <a:endParaRPr/>
          </a:p>
        </p:txBody>
      </p:sp>
      <p:sp>
        <p:nvSpPr>
          <p:cNvPr id="127" name="Google Shape;127;p5"/>
          <p:cNvSpPr/>
          <p:nvPr/>
        </p:nvSpPr>
        <p:spPr>
          <a:xfrm>
            <a:off x="0" y="0"/>
            <a:ext cx="46754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5"/>
          <p:cNvSpPr txBox="1"/>
          <p:nvPr/>
        </p:nvSpPr>
        <p:spPr>
          <a:xfrm>
            <a:off x="539552" y="0"/>
            <a:ext cx="86044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ABNT NBR 6028/2021: resumo, resenha e recensão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5"/>
          <p:cNvSpPr/>
          <p:nvPr/>
        </p:nvSpPr>
        <p:spPr>
          <a:xfrm>
            <a:off x="2740142" y="365125"/>
            <a:ext cx="4203266" cy="2585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u="sng" cap="none">
                <a:solidFill>
                  <a:srgbClr val="6197ED"/>
                </a:solidFill>
                <a:latin typeface="Calibri"/>
                <a:ea typeface="Calibri"/>
                <a:cs typeface="Calibri"/>
                <a:sym typeface="Calibri"/>
              </a:rPr>
              <a:t>ALTERAÇÕES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cap="none">
                <a:solidFill>
                  <a:srgbClr val="6197ED"/>
                </a:solidFill>
                <a:latin typeface="Calibri"/>
                <a:ea typeface="Calibri"/>
                <a:cs typeface="Calibri"/>
                <a:sym typeface="Calibri"/>
              </a:rPr>
              <a:t>RESUMOS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5400" b="1" cap="none">
              <a:solidFill>
                <a:srgbClr val="6197E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5"/>
          <p:cNvSpPr txBox="1"/>
          <p:nvPr/>
        </p:nvSpPr>
        <p:spPr>
          <a:xfrm>
            <a:off x="755576" y="1916832"/>
            <a:ext cx="7913462" cy="4247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Não possui mais a indicação de resumo crítico pois é sinônimo de resenha.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 referência é opcional quando o resumo estiver contido no próprio documento.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Voz ativa não é mais obrigatório, recomenda-se utilizar o verbo na terceira pessoa.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"/>
                  </a:ext>
                </a:extLst>
              </a:rPr>
              <a:t>Extensão da quantidade de palavras continuou o mesmo: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a) 150 a 500 palavras (trabalhos acadêmicos e relatórios)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b) 100 a 250 palavras (artigos de periódicos)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c) 50 a 100 palavras (documentos não contemplados nos anteriores)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b80436eb50_0_6"/>
          <p:cNvSpPr txBox="1">
            <a:spLocks noGrp="1"/>
          </p:cNvSpPr>
          <p:nvPr>
            <p:ph type="ftr" idx="11"/>
          </p:nvPr>
        </p:nvSpPr>
        <p:spPr>
          <a:xfrm>
            <a:off x="3124200" y="6328477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0070C0"/>
                </a:solidFill>
              </a:rPr>
              <a:t>Grupo de Normas Técnicas - GNT / UNESP</a:t>
            </a:r>
            <a:endParaRPr/>
          </a:p>
        </p:txBody>
      </p:sp>
      <p:sp>
        <p:nvSpPr>
          <p:cNvPr id="136" name="Google Shape;136;gb80436eb50_0_6"/>
          <p:cNvSpPr/>
          <p:nvPr/>
        </p:nvSpPr>
        <p:spPr>
          <a:xfrm>
            <a:off x="0" y="0"/>
            <a:ext cx="467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gb80436eb50_0_6"/>
          <p:cNvSpPr txBox="1"/>
          <p:nvPr/>
        </p:nvSpPr>
        <p:spPr>
          <a:xfrm>
            <a:off x="539552" y="0"/>
            <a:ext cx="86043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ABNT NBR 6028/2021: resumo, resenha e recensão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gb80436eb50_0_6"/>
          <p:cNvSpPr txBox="1">
            <a:spLocks noGrp="1"/>
          </p:cNvSpPr>
          <p:nvPr>
            <p:ph type="title"/>
          </p:nvPr>
        </p:nvSpPr>
        <p:spPr>
          <a:xfrm>
            <a:off x="512059" y="552872"/>
            <a:ext cx="8435400" cy="172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6197ED"/>
              </a:buClr>
              <a:buSzPct val="100000"/>
              <a:buFont typeface="Calibri"/>
              <a:buNone/>
            </a:pPr>
            <a:r>
              <a:rPr lang="pt-BR" sz="6000" b="1" u="sng">
                <a:solidFill>
                  <a:srgbClr val="6197ED"/>
                </a:solidFill>
              </a:rPr>
              <a:t/>
            </a:r>
            <a:br>
              <a:rPr lang="pt-BR" sz="6000" b="1" u="sng">
                <a:solidFill>
                  <a:srgbClr val="6197ED"/>
                </a:solidFill>
              </a:rPr>
            </a:br>
            <a:r>
              <a:rPr lang="pt-BR" sz="6000" b="1" u="sng">
                <a:solidFill>
                  <a:srgbClr val="6197ED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D</a:t>
            </a:r>
            <a:r>
              <a:rPr lang="pt-BR" sz="6000" b="1" u="sng" cap="none">
                <a:solidFill>
                  <a:srgbClr val="6197ED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4"/>
                  </a:ext>
                </a:extLst>
              </a:rPr>
              <a:t>ESTAQUE</a:t>
            </a:r>
            <a:r>
              <a:rPr lang="pt-BR" sz="6000" b="1" cap="none">
                <a:solidFill>
                  <a:srgbClr val="6197ED"/>
                </a:solidFill>
              </a:rPr>
              <a:t/>
            </a:r>
            <a:br>
              <a:rPr lang="pt-BR" sz="6000" b="1" cap="none">
                <a:solidFill>
                  <a:srgbClr val="6197ED"/>
                </a:solidFill>
              </a:rPr>
            </a:br>
            <a:r>
              <a:rPr lang="pt-BR" sz="6000" b="1" cap="none">
                <a:solidFill>
                  <a:srgbClr val="6197ED"/>
                </a:solidFill>
              </a:rPr>
              <a:t>RESUMOS</a:t>
            </a:r>
            <a:r>
              <a:rPr lang="pt-BR" sz="4400" b="1" cap="none">
                <a:solidFill>
                  <a:srgbClr val="6197ED"/>
                </a:solidFill>
              </a:rPr>
              <a:t/>
            </a:r>
            <a:br>
              <a:rPr lang="pt-BR" sz="4400" b="1" cap="none">
                <a:solidFill>
                  <a:srgbClr val="6197ED"/>
                </a:solidFill>
              </a:rPr>
            </a:br>
            <a:endParaRPr/>
          </a:p>
        </p:txBody>
      </p:sp>
      <p:sp>
        <p:nvSpPr>
          <p:cNvPr id="139" name="Google Shape;139;gb80436eb50_0_6"/>
          <p:cNvSpPr txBox="1">
            <a:spLocks noGrp="1"/>
          </p:cNvSpPr>
          <p:nvPr>
            <p:ph type="body" idx="1"/>
          </p:nvPr>
        </p:nvSpPr>
        <p:spPr>
          <a:xfrm>
            <a:off x="588259" y="2684438"/>
            <a:ext cx="8003100" cy="21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1651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lvl="0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sz="2800">
                <a:latin typeface="Bookman Old Style"/>
                <a:ea typeface="Bookman Old Style"/>
                <a:cs typeface="Bookman Old Style"/>
                <a:sym typeface="Bookman Old Style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5"/>
                  </a:ext>
                </a:extLst>
              </a:rPr>
              <a:t>Em documento técnico</a:t>
            </a:r>
            <a:r>
              <a:rPr lang="pt-BR" sz="2800">
                <a:latin typeface="Bookman Old Style"/>
                <a:ea typeface="Bookman Old Style"/>
                <a:cs typeface="Bookman Old Style"/>
                <a:sym typeface="Bookman Old Style"/>
              </a:rPr>
              <a:t> ou científico, recomenda-se usar o resumo informativo.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7"/>
          <p:cNvSpPr txBox="1">
            <a:spLocks noGrp="1"/>
          </p:cNvSpPr>
          <p:nvPr>
            <p:ph type="ftr" idx="11"/>
          </p:nvPr>
        </p:nvSpPr>
        <p:spPr>
          <a:xfrm>
            <a:off x="3124200" y="6328477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0070C0"/>
                </a:solidFill>
              </a:rPr>
              <a:t>Grupo de Normas Técnicas - GNT / UNESP</a:t>
            </a:r>
            <a:endParaRPr/>
          </a:p>
        </p:txBody>
      </p:sp>
      <p:sp>
        <p:nvSpPr>
          <p:cNvPr id="145" name="Google Shape;145;p7"/>
          <p:cNvSpPr/>
          <p:nvPr/>
        </p:nvSpPr>
        <p:spPr>
          <a:xfrm>
            <a:off x="0" y="0"/>
            <a:ext cx="46754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7"/>
          <p:cNvSpPr txBox="1"/>
          <p:nvPr/>
        </p:nvSpPr>
        <p:spPr>
          <a:xfrm>
            <a:off x="539552" y="0"/>
            <a:ext cx="86044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ABNT NBR 6028: 2021: resumo, resenha e recensão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7"/>
          <p:cNvSpPr/>
          <p:nvPr/>
        </p:nvSpPr>
        <p:spPr>
          <a:xfrm>
            <a:off x="2740142" y="365125"/>
            <a:ext cx="4203267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cap="none">
                <a:solidFill>
                  <a:srgbClr val="6197ED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6"/>
                  </a:ext>
                </a:extLst>
              </a:rPr>
              <a:t>ALTERAÇÕES</a:t>
            </a:r>
            <a:endParaRPr/>
          </a:p>
        </p:txBody>
      </p:sp>
      <p:sp>
        <p:nvSpPr>
          <p:cNvPr id="148" name="Google Shape;148;p7"/>
          <p:cNvSpPr txBox="1"/>
          <p:nvPr/>
        </p:nvSpPr>
        <p:spPr>
          <a:xfrm>
            <a:off x="899592" y="1772816"/>
            <a:ext cx="7769446" cy="3693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Palavras-chave teve alteração na apresentação: iniciais em minúsculo e separado por ponto e vírgula.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Exemplo: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Palavras-chave: economia ambiental; economia verde; ambiente sustentável.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49" name="Google Shape;149;p7"/>
          <p:cNvSpPr/>
          <p:nvPr/>
        </p:nvSpPr>
        <p:spPr>
          <a:xfrm>
            <a:off x="1331640" y="4077072"/>
            <a:ext cx="2880320" cy="1728192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ANTES: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Palavras-chave: Economia ambiental. Economia verde. Ambiente sustentável.</a:t>
            </a:r>
            <a:endParaRPr/>
          </a:p>
        </p:txBody>
      </p:sp>
      <p:sp>
        <p:nvSpPr>
          <p:cNvPr id="150" name="Google Shape;150;p7"/>
          <p:cNvSpPr/>
          <p:nvPr/>
        </p:nvSpPr>
        <p:spPr>
          <a:xfrm>
            <a:off x="5364088" y="4077072"/>
            <a:ext cx="2880320" cy="1728192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ATUALIZAÇÃO: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7"/>
                  </a:ext>
                </a:extLst>
              </a:rPr>
              <a:t>Palavras-chave:</a:t>
            </a:r>
            <a:r>
              <a:rPr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economia ambiental; economia verde; ambiente sustentável.</a:t>
            </a:r>
            <a:endParaRPr/>
          </a:p>
        </p:txBody>
      </p:sp>
      <p:pic>
        <p:nvPicPr>
          <p:cNvPr id="151" name="Google Shape;151;p7" descr="C:\Users\bibpat\AppData\Local\Microsoft\Windows\INetCache\IE\2P9AUJ51\check-mark-29114_640[1]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695142">
            <a:off x="4696783" y="3807482"/>
            <a:ext cx="1025472" cy="839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7" descr="C:\Users\bibpat\AppData\Local\Microsoft\Windows\INetCache\IE\DCJNVM1B\525px-Stub-X.svg[1]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856476">
            <a:off x="948957" y="3762832"/>
            <a:ext cx="830011" cy="8684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8"/>
          <p:cNvSpPr/>
          <p:nvPr/>
        </p:nvSpPr>
        <p:spPr>
          <a:xfrm>
            <a:off x="0" y="0"/>
            <a:ext cx="46754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8"/>
          <p:cNvSpPr/>
          <p:nvPr/>
        </p:nvSpPr>
        <p:spPr>
          <a:xfrm>
            <a:off x="-14067" y="3212976"/>
            <a:ext cx="9158068" cy="3323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Célia Regina </a:t>
            </a:r>
            <a:r>
              <a:rPr lang="pt-BR" sz="1600" dirty="0" err="1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Inoue</a:t>
            </a:r>
            <a:r>
              <a:rPr lang="pt-BR" sz="1600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(FCA-Botucatu)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Breno Luiz Ottoni  (Bauru)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Elaine Martiniano Teixeira Batista (FCL-Araraquara)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Fabiana Colares (</a:t>
            </a:r>
            <a:r>
              <a:rPr lang="pt-BR" sz="1600" dirty="0" err="1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IA-São</a:t>
            </a:r>
            <a:r>
              <a:rPr lang="pt-BR" sz="1600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Paulo)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João Josué Barbosa  (</a:t>
            </a:r>
            <a:r>
              <a:rPr lang="pt-BR" sz="1600" dirty="0" err="1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FE-Ilha</a:t>
            </a:r>
            <a:r>
              <a:rPr lang="pt-BR" sz="1600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Solteira)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Luciana </a:t>
            </a:r>
            <a:r>
              <a:rPr lang="pt-BR" sz="1600" dirty="0" err="1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Pizzani</a:t>
            </a:r>
            <a:r>
              <a:rPr lang="pt-BR" sz="1600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(FM-Botucatu)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Maria Irani Coito (FCF-Araraquara)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Rosemary Silva (FM-Botucatu)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Sandra Pedro da Silva (FCL-Araraquara)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Ana Cláudia Martins </a:t>
            </a:r>
            <a:r>
              <a:rPr lang="pt-BR" sz="1600" dirty="0" err="1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Grieger</a:t>
            </a:r>
            <a:r>
              <a:rPr lang="pt-BR" sz="1600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</a:t>
            </a:r>
            <a:r>
              <a:rPr lang="pt-BR" sz="1600" dirty="0" err="1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Manzatti</a:t>
            </a:r>
            <a:r>
              <a:rPr lang="pt-BR" sz="1600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(Araçatuba/FO)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Publicado em julho de 2021</a:t>
            </a:r>
            <a:endParaRPr dirty="0">
              <a:solidFill>
                <a:schemeClr val="tx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8"/>
          <p:cNvSpPr txBox="1"/>
          <p:nvPr/>
        </p:nvSpPr>
        <p:spPr>
          <a:xfrm>
            <a:off x="0" y="1293594"/>
            <a:ext cx="9144000" cy="1354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>
                <a:solidFill>
                  <a:srgbClr val="0070C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GNT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>
                <a:solidFill>
                  <a:srgbClr val="0070C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Grupo de Normas Técnicas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0070C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E-mail: gtnormaliza@unesp.br</a:t>
            </a:r>
            <a:endParaRPr/>
          </a:p>
        </p:txBody>
      </p:sp>
      <p:pic>
        <p:nvPicPr>
          <p:cNvPr id="160" name="Google Shape;160;p8" descr="AVVR03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9552" y="0"/>
            <a:ext cx="2419469" cy="1008112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8"/>
          <p:cNvSpPr txBox="1">
            <a:spLocks noGrp="1"/>
          </p:cNvSpPr>
          <p:nvPr>
            <p:ph type="ftr" idx="11"/>
          </p:nvPr>
        </p:nvSpPr>
        <p:spPr>
          <a:xfrm>
            <a:off x="3124200" y="6328477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0070C0"/>
                </a:solidFill>
              </a:rPr>
              <a:t>Grupo de Normas Técnicas - GNT / UNESP</a:t>
            </a:r>
            <a:endParaRPr/>
          </a:p>
        </p:txBody>
      </p:sp>
      <p:sp>
        <p:nvSpPr>
          <p:cNvPr id="162" name="Google Shape;162;p8"/>
          <p:cNvSpPr txBox="1"/>
          <p:nvPr/>
        </p:nvSpPr>
        <p:spPr>
          <a:xfrm>
            <a:off x="539552" y="0"/>
            <a:ext cx="86044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ABNT NBR 6028: 2021: resumo, resenha e recensão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587</Words>
  <Application>Microsoft Office PowerPoint</Application>
  <PresentationFormat>Apresentação na tela (4:3)</PresentationFormat>
  <Paragraphs>91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Principais modificações e novas contribuições  A ABNT NBR 6028 foi atualizada em maio de 2021.   Para facilitar, elaboramos um resumo das principais mudanças, com um foco maior nos pontos que você, realmente, utiliza. Confira!</vt:lpstr>
      <vt:lpstr>Apresentação do PowerPoint</vt:lpstr>
      <vt:lpstr>Apresentação do PowerPoint</vt:lpstr>
      <vt:lpstr>Apresentação do PowerPoint</vt:lpstr>
      <vt:lpstr>Apresentação do PowerPoint</vt:lpstr>
      <vt:lpstr> DESTAQUE RESUMOS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Principais modificações e novas contribuições  A ABNT NBR 6028 foi atualizada em maio de 2021.   Para facilitar a sua vida, elaboramos um resumo das principais mudanças, com um foco maior nos pontos que você, realmente, utiliza. Confira!</dc:title>
  <dc:creator>Note 2</dc:creator>
  <cp:lastModifiedBy>bibpat</cp:lastModifiedBy>
  <cp:revision>2</cp:revision>
  <dcterms:created xsi:type="dcterms:W3CDTF">2019-04-11T09:08:22Z</dcterms:created>
  <dcterms:modified xsi:type="dcterms:W3CDTF">2021-07-13T11:08:01Z</dcterms:modified>
</cp:coreProperties>
</file>